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17"/>
  </p:notesMasterIdLst>
  <p:handoutMasterIdLst>
    <p:handoutMasterId r:id="rId18"/>
  </p:handoutMasterIdLst>
  <p:sldIdLst>
    <p:sldId id="353" r:id="rId2"/>
    <p:sldId id="354" r:id="rId3"/>
    <p:sldId id="355" r:id="rId4"/>
    <p:sldId id="356" r:id="rId5"/>
    <p:sldId id="363" r:id="rId6"/>
    <p:sldId id="369" r:id="rId7"/>
    <p:sldId id="370" r:id="rId8"/>
    <p:sldId id="364" r:id="rId9"/>
    <p:sldId id="365" r:id="rId10"/>
    <p:sldId id="366" r:id="rId11"/>
    <p:sldId id="367" r:id="rId12"/>
    <p:sldId id="362" r:id="rId13"/>
    <p:sldId id="371" r:id="rId14"/>
    <p:sldId id="372" r:id="rId15"/>
    <p:sldId id="373" r:id="rId16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059F6F7-127B-4D11-8C79-81FCBEAF994A}">
          <p14:sldIdLst>
            <p14:sldId id="353"/>
            <p14:sldId id="354"/>
            <p14:sldId id="355"/>
            <p14:sldId id="356"/>
            <p14:sldId id="363"/>
            <p14:sldId id="369"/>
            <p14:sldId id="370"/>
            <p14:sldId id="364"/>
            <p14:sldId id="365"/>
            <p14:sldId id="366"/>
            <p14:sldId id="367"/>
            <p14:sldId id="362"/>
            <p14:sldId id="371"/>
            <p14:sldId id="372"/>
            <p14:sldId id="3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FF0066"/>
    <a:srgbClr val="FEFEFE"/>
    <a:srgbClr val="99CCFF"/>
    <a:srgbClr val="FF3300"/>
    <a:srgbClr val="000000"/>
    <a:srgbClr val="FFFFFF"/>
    <a:srgbClr val="EBEBFF"/>
    <a:srgbClr val="E7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7" autoAdjust="0"/>
    <p:restoredTop sz="87749" autoAdjust="0"/>
  </p:normalViewPr>
  <p:slideViewPr>
    <p:cSldViewPr>
      <p:cViewPr varScale="1">
        <p:scale>
          <a:sx n="102" d="100"/>
          <a:sy n="102" d="100"/>
        </p:scale>
        <p:origin x="177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40" y="-96"/>
      </p:cViewPr>
      <p:guideLst>
        <p:guide orient="horz" pos="2141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0B81088-2D86-4F19-BA52-9B6EB7C55F9F}" type="datetime1">
              <a:rPr lang="zh-TW" altLang="en-US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2A2E786-B802-4261-8878-2BFAC2ADC3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7621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723F11B-EB7F-4F2C-AAA4-7901DA069D5E}" type="datetime1">
              <a:rPr lang="zh-TW" altLang="en-US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4816C7F-E886-4368-83F5-D5FF9289FD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93045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CD0B0A9-815B-47E7-B920-20CEE70ABE37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7B04032-15AE-4365-8EA6-5E93E54E9F9A}" type="datetime1">
              <a:rPr lang="zh-TW" altLang="en-US" smtClean="0"/>
              <a:pPr eaLnBrk="1" hangingPunct="1"/>
              <a:t>2015/7/22</a:t>
            </a:fld>
            <a:endParaRPr lang="en-US" altLang="zh-TW" smtClean="0"/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mtClean="0"/>
              <a:t>CSIE CIAL Lab</a:t>
            </a:r>
          </a:p>
        </p:txBody>
      </p:sp>
      <p:sp>
        <p:nvSpPr>
          <p:cNvPr id="48133" name="Rectangle 7"/>
          <p:cNvSpPr txBox="1">
            <a:spLocks noGrp="1" noChangeArrowheads="1"/>
          </p:cNvSpPr>
          <p:nvPr/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0CCA4000-7F61-4D56-BF63-1E9FEB4FD7E9}" type="slidenum">
              <a:rPr lang="en-US" altLang="zh-TW" sz="1200"/>
              <a:pPr algn="r" eaLnBrk="1" hangingPunct="1"/>
              <a:t>1</a:t>
            </a:fld>
            <a:endParaRPr lang="en-US" altLang="zh-TW" sz="1200"/>
          </a:p>
        </p:txBody>
      </p:sp>
      <p:sp>
        <p:nvSpPr>
          <p:cNvPr id="48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1513" y="508000"/>
            <a:ext cx="3400425" cy="2549525"/>
          </a:xfrm>
          <a:ln/>
        </p:spPr>
      </p:sp>
      <p:sp>
        <p:nvSpPr>
          <p:cNvPr id="481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95624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/>
              <a:t>這邊他利用</a:t>
            </a:r>
            <a:r>
              <a:rPr lang="en-US" altLang="zh-TW" sz="2400" dirty="0" smtClean="0"/>
              <a:t>path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compression</a:t>
            </a:r>
            <a:r>
              <a:rPr lang="zh-TW" altLang="en-US" sz="2400" dirty="0" smtClean="0"/>
              <a:t>來減少</a:t>
            </a:r>
            <a:r>
              <a:rPr lang="en-US" altLang="zh-TW" sz="2400" dirty="0" smtClean="0"/>
              <a:t>node</a:t>
            </a:r>
            <a:r>
              <a:rPr lang="zh-TW" altLang="en-US" sz="2400" dirty="0" smtClean="0"/>
              <a:t>數，來達到更好的</a:t>
            </a:r>
            <a:r>
              <a:rPr lang="en-US" altLang="zh-TW" sz="2400" dirty="0" smtClean="0"/>
              <a:t>memory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usage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/>
              <a:t>SV</a:t>
            </a:r>
            <a:r>
              <a:rPr lang="zh-TW" altLang="en-US" sz="2400" dirty="0" smtClean="0"/>
              <a:t>是紀錄減少了幾</a:t>
            </a:r>
            <a:r>
              <a:rPr lang="en-US" altLang="zh-TW" sz="2400" dirty="0" smtClean="0"/>
              <a:t>bits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/>
              <a:t>BS</a:t>
            </a:r>
            <a:r>
              <a:rPr lang="zh-TW" altLang="en-US" sz="2400" dirty="0" smtClean="0"/>
              <a:t>則是表示原本要走</a:t>
            </a:r>
            <a:r>
              <a:rPr lang="en-US" altLang="zh-TW" sz="2400" dirty="0" smtClean="0"/>
              <a:t>0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or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1</a:t>
            </a:r>
            <a:r>
              <a:rPr lang="zh-TW" altLang="en-US" sz="2400" dirty="0" smtClean="0"/>
              <a:t>才會</a:t>
            </a:r>
            <a:r>
              <a:rPr lang="en-US" altLang="zh-TW" sz="2400" dirty="0" smtClean="0"/>
              <a:t>match</a:t>
            </a:r>
            <a:r>
              <a:rPr lang="zh-TW" altLang="en-US" sz="2400" dirty="0" smtClean="0"/>
              <a:t>該</a:t>
            </a:r>
            <a:r>
              <a:rPr lang="en-US" altLang="zh-TW" sz="2400" dirty="0" smtClean="0"/>
              <a:t>rule</a:t>
            </a: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6746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Pipeline</a:t>
            </a:r>
            <a:r>
              <a:rPr lang="zh-TW" altLang="en-US" sz="1200" dirty="0" smtClean="0"/>
              <a:t>的數量取決於</a:t>
            </a:r>
            <a:r>
              <a:rPr lang="en-US" altLang="zh-TW" sz="1200" dirty="0" smtClean="0"/>
              <a:t>cluster</a:t>
            </a:r>
            <a:r>
              <a:rPr lang="zh-TW" altLang="en-US" sz="1200" smtClean="0"/>
              <a:t>的數量</a:t>
            </a:r>
            <a:endParaRPr lang="en-US" altLang="zh-TW" sz="24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6746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r>
              <a:rPr lang="zh-TW" altLang="en-US" dirty="0" smtClean="0"/>
              <a:t>代表</a:t>
            </a:r>
            <a:r>
              <a:rPr lang="en-US" altLang="zh-TW" dirty="0" smtClean="0"/>
              <a:t>rule set </a:t>
            </a:r>
            <a:r>
              <a:rPr lang="zh-TW" altLang="en-US" dirty="0" smtClean="0"/>
              <a:t>的</a:t>
            </a:r>
            <a:r>
              <a:rPr lang="en-US" altLang="zh-TW" dirty="0" smtClean="0"/>
              <a:t>rule</a:t>
            </a:r>
            <a:r>
              <a:rPr lang="zh-TW" altLang="en-US" dirty="0" smtClean="0"/>
              <a:t> 數</a:t>
            </a:r>
            <a:endParaRPr lang="en-US" altLang="zh-TW" dirty="0" smtClean="0"/>
          </a:p>
          <a:p>
            <a:r>
              <a:rPr lang="en-US" altLang="zh-TW" dirty="0" smtClean="0"/>
              <a:t>3~6</a:t>
            </a:r>
            <a:r>
              <a:rPr lang="zh-TW" altLang="en-US" dirty="0" smtClean="0"/>
              <a:t>代表分到此</a:t>
            </a:r>
            <a:r>
              <a:rPr lang="en-US" altLang="zh-TW" dirty="0" smtClean="0"/>
              <a:t>cluster</a:t>
            </a:r>
            <a:r>
              <a:rPr lang="zh-TW" altLang="en-US" dirty="0" smtClean="0"/>
              <a:t>的</a:t>
            </a:r>
            <a:r>
              <a:rPr lang="en-US" altLang="zh-TW" dirty="0" smtClean="0"/>
              <a:t>rule</a:t>
            </a:r>
            <a:r>
              <a:rPr lang="zh-TW" altLang="en-US" dirty="0" smtClean="0"/>
              <a:t> 數，只分</a:t>
            </a:r>
            <a:r>
              <a:rPr lang="en-US" altLang="zh-TW" dirty="0" smtClean="0"/>
              <a:t>4</a:t>
            </a:r>
            <a:r>
              <a:rPr lang="zh-TW" altLang="en-US" dirty="0" smtClean="0"/>
              <a:t>個是因為照他的</a:t>
            </a:r>
            <a:r>
              <a:rPr lang="en-US" altLang="zh-TW" dirty="0" err="1" smtClean="0"/>
              <a:t>alg</a:t>
            </a:r>
            <a:r>
              <a:rPr lang="zh-TW" altLang="en-US" dirty="0" smtClean="0"/>
              <a:t>分到第</a:t>
            </a:r>
            <a:r>
              <a:rPr lang="en-US" altLang="zh-TW" dirty="0" smtClean="0"/>
              <a:t>4</a:t>
            </a:r>
            <a:r>
              <a:rPr lang="zh-TW" altLang="en-US" dirty="0" smtClean="0"/>
              <a:t>個</a:t>
            </a:r>
            <a:r>
              <a:rPr lang="en-US" altLang="zh-TW" dirty="0" err="1" smtClean="0"/>
              <a:t>cluser</a:t>
            </a:r>
            <a:r>
              <a:rPr lang="en-US" altLang="zh-TW" dirty="0" smtClean="0"/>
              <a:t>(S3)</a:t>
            </a:r>
            <a:r>
              <a:rPr lang="zh-TW" altLang="en-US" dirty="0" smtClean="0"/>
              <a:t>時，</a:t>
            </a:r>
            <a:r>
              <a:rPr lang="en-US" altLang="zh-TW" dirty="0" smtClean="0"/>
              <a:t>SA</a:t>
            </a:r>
            <a:r>
              <a:rPr lang="zh-TW" altLang="en-US" dirty="0" smtClean="0"/>
              <a:t>通常的</a:t>
            </a:r>
            <a:r>
              <a:rPr lang="en-US" altLang="zh-TW" dirty="0" err="1" smtClean="0"/>
              <a:t>prifix</a:t>
            </a:r>
            <a:r>
              <a:rPr lang="zh-TW" altLang="en-US" dirty="0" smtClean="0"/>
              <a:t>通常只有*</a:t>
            </a:r>
            <a:endParaRPr lang="en-US" altLang="zh-TW" dirty="0" smtClean="0"/>
          </a:p>
          <a:p>
            <a:r>
              <a:rPr lang="zh-TW" altLang="en-US" dirty="0" smtClean="0"/>
              <a:t>他這邊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7049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7049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7049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704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ctr">
              <a:buFont typeface="Arial" panose="020B0604020202020204" pitchFamily="34" charset="0"/>
              <a:buChar char="•"/>
            </a:pPr>
            <a:endParaRPr kumimoji="1" lang="zh-TW" altLang="zh-TW" sz="1200" kern="1200" dirty="0" smtClean="0">
              <a:solidFill>
                <a:schemeClr val="tx1"/>
              </a:solidFill>
              <a:effectLst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070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fontAlgn="ctr">
              <a:buFont typeface="Arial" panose="020B0604020202020204" pitchFamily="34" charset="0"/>
              <a:buNone/>
            </a:pPr>
            <a:endParaRPr kumimoji="1"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561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6746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smtClean="0"/>
              <a:t>Stage1</a:t>
            </a:r>
            <a:r>
              <a:rPr lang="zh-TW" altLang="en-US" sz="2400" dirty="0" smtClean="0"/>
              <a:t>分</a:t>
            </a:r>
            <a:r>
              <a:rPr lang="en-US" altLang="zh-TW" sz="2400" dirty="0" smtClean="0"/>
              <a:t>cluster</a:t>
            </a:r>
            <a:r>
              <a:rPr lang="zh-TW" altLang="en-US" sz="2400" dirty="0" smtClean="0"/>
              <a:t>的方法跟</a:t>
            </a:r>
            <a:r>
              <a:rPr lang="en-US" altLang="zh-TW" sz="2400" dirty="0" smtClean="0"/>
              <a:t>dynamic routing table</a:t>
            </a:r>
            <a:r>
              <a:rPr lang="zh-TW" altLang="en-US" sz="2400" dirty="0" smtClean="0"/>
              <a:t>一樣，然後建</a:t>
            </a:r>
            <a:r>
              <a:rPr lang="en-US" altLang="zh-TW" sz="2400" smtClean="0"/>
              <a:t>binary search tree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6746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6746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6746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6746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err="1" smtClean="0"/>
              <a:t>Ptrie</a:t>
            </a:r>
            <a:r>
              <a:rPr lang="zh-TW" altLang="en-US" sz="2400" dirty="0" smtClean="0"/>
              <a:t>類似</a:t>
            </a:r>
            <a:r>
              <a:rPr lang="en-US" altLang="zh-TW" sz="2400" dirty="0" smtClean="0"/>
              <a:t>bucket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size</a:t>
            </a:r>
            <a:r>
              <a:rPr lang="zh-TW" altLang="en-US" sz="2400" dirty="0" smtClean="0"/>
              <a:t>，但這邊的</a:t>
            </a:r>
            <a:r>
              <a:rPr lang="en-US" altLang="zh-TW" sz="2400" dirty="0" smtClean="0"/>
              <a:t>rule</a:t>
            </a:r>
            <a:r>
              <a:rPr lang="zh-TW" altLang="en-US" sz="2400" dirty="0" smtClean="0"/>
              <a:t>數是</a:t>
            </a:r>
            <a:r>
              <a:rPr lang="en-US" altLang="zh-TW" sz="2400" dirty="0" err="1" smtClean="0"/>
              <a:t>num</a:t>
            </a:r>
            <a:r>
              <a:rPr lang="en-US" altLang="zh-TW" sz="2400" dirty="0" smtClean="0"/>
              <a:t> of overlapped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rules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/>
              <a:t>而這裡因為</a:t>
            </a:r>
            <a:r>
              <a:rPr lang="en-US" altLang="zh-TW" sz="2400" dirty="0" err="1" smtClean="0"/>
              <a:t>Ptrie</a:t>
            </a:r>
            <a:r>
              <a:rPr lang="en-US" altLang="zh-TW" sz="2400" dirty="0" smtClean="0"/>
              <a:t>=1</a:t>
            </a:r>
            <a:r>
              <a:rPr lang="zh-TW" altLang="en-US" sz="2400" dirty="0" smtClean="0"/>
              <a:t>，所以</a:t>
            </a:r>
            <a:r>
              <a:rPr lang="en-US" altLang="zh-TW" sz="2400" dirty="0" smtClean="0"/>
              <a:t>R1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R8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R10</a:t>
            </a:r>
            <a:r>
              <a:rPr lang="zh-TW" altLang="en-US" sz="2400" dirty="0" smtClean="0"/>
              <a:t>只能各別在建立一個</a:t>
            </a:r>
            <a:r>
              <a:rPr lang="en-US" altLang="zh-TW" sz="2400" dirty="0" smtClean="0"/>
              <a:t>node</a:t>
            </a:r>
            <a:r>
              <a:rPr lang="zh-TW" altLang="en-US" sz="2400" dirty="0" smtClean="0"/>
              <a:t>來存放</a:t>
            </a: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674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0" lang="zh-TW" altLang="zh-TW" sz="18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6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0" lang="zh-TW" altLang="zh-TW" sz="18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3075" i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475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C9BD-28E7-46DD-B1A1-056B20BB952B}" type="datetime1">
              <a:rPr lang="zh-TW" altLang="en-US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4" y="6308725"/>
            <a:ext cx="4033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CE1F5-50B1-4CE8-8F89-A92D8288A8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854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F63C4-5796-4CB8-9246-BB7D822A9623}" type="datetime1">
              <a:rPr lang="zh-TW" altLang="en-US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2D41-EE38-41B4-9123-37E68DC212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738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34150" y="549277"/>
            <a:ext cx="1924050" cy="5394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549277"/>
            <a:ext cx="5619750" cy="53943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B784B-4654-4F10-A9FB-FDBCB380CB6E}" type="datetime1">
              <a:rPr lang="zh-TW" altLang="en-US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5790A-C389-4702-BA49-D47069D278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094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412877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7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8BDE1-78BE-476E-9A53-6EDCEB091911}" type="datetime1">
              <a:rPr lang="zh-TW" altLang="en-US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820A4-2B18-417C-BF0C-87F6A8BC3F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6806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412877"/>
            <a:ext cx="76962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C58F4-95EF-4DCE-98FD-F53871B7F89D}" type="datetime1">
              <a:rPr lang="zh-TW" altLang="en-US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EC03D-9940-487B-A213-57953C001F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913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2B58A-69F2-48AE-AEBB-6D21A13BC2C1}" type="datetime1">
              <a:rPr lang="zh-TW" altLang="en-US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1313-9710-4FC7-93C3-43BF74672E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175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A9EE8-500B-440D-B051-E71DB98E059C}" type="datetime1">
              <a:rPr lang="zh-TW" altLang="en-US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88173-3607-416C-9A43-FBC4D1CF92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265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412877"/>
            <a:ext cx="37719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7"/>
            <a:ext cx="37719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F54-BD68-4EF7-BF9B-621023BC15A8}" type="datetime1">
              <a:rPr lang="zh-TW" altLang="en-US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B6ABE-187B-4972-8083-5863B1EE3B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184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B4D7F-14A0-4436-BB8C-34BB5F33899C}" type="datetime1">
              <a:rPr lang="zh-TW" altLang="en-US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41DB4-9566-4A57-AB01-D8B3649801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634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9B379-D61D-4EB8-97AD-2C38FA4AA602}" type="datetime1">
              <a:rPr lang="zh-TW" altLang="en-US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7EEC5-EAD9-4695-B32B-DF9D675F30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74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5F4-D695-492D-8069-1573DC3488CE}" type="datetime1">
              <a:rPr lang="zh-TW" altLang="en-US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74478-76D2-4ADC-AEE7-9114CE5070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724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E210A-F546-433C-A2D7-1A884705F2DB}" type="datetime1">
              <a:rPr lang="zh-TW" altLang="en-US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1030-6E75-4C62-B78A-51EFB0908E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715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DC272-7CDF-4B3A-AFF5-2B2F70B71CA6}" type="datetime1">
              <a:rPr lang="zh-TW" altLang="en-US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5BCC-3B1A-4243-96FB-D4A046BE8E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963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12877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087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5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FE6FEB1-63CB-4C41-94AF-66AA821313E5}" type="datetime1">
              <a:rPr lang="zh-TW" altLang="en-US"/>
              <a:pPr>
                <a:defRPr/>
              </a:pPr>
              <a:t>2015/7/22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4" y="62849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5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8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5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76D347A-3B80-46CA-86FE-680372FEF8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168276" y="212725"/>
            <a:ext cx="8823325" cy="6096000"/>
            <a:chOff x="106" y="28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180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342900" algn="l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685800" algn="l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028700" algn="l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371600" algn="l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2325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195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165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6536" y="1666280"/>
            <a:ext cx="8343926" cy="1458515"/>
          </a:xfrm>
        </p:spPr>
        <p:txBody>
          <a:bodyPr/>
          <a:lstStyle/>
          <a:p>
            <a:r>
              <a:rPr lang="en-US" altLang="zh-TW" sz="2400" i="0" dirty="0"/>
              <a:t>Hierarchical Hybrid Search Structure for High Performance Packet </a:t>
            </a:r>
            <a:r>
              <a:rPr lang="en-US" altLang="zh-TW" sz="2400" i="0" dirty="0" smtClean="0"/>
              <a:t>Classification</a:t>
            </a:r>
            <a:endParaRPr lang="zh-TW" altLang="zh-TW" sz="2100" b="1" i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6585" y="3708797"/>
            <a:ext cx="6561799" cy="1620441"/>
          </a:xfrm>
        </p:spPr>
        <p:txBody>
          <a:bodyPr/>
          <a:lstStyle/>
          <a:p>
            <a:pPr algn="l"/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Authors : </a:t>
            </a:r>
            <a:r>
              <a:rPr lang="en-US" altLang="zh-TW" sz="1400" b="1" dirty="0" err="1"/>
              <a:t>O˜guzhan</a:t>
            </a:r>
            <a:r>
              <a:rPr lang="en-US" altLang="zh-TW" sz="1400" b="1" dirty="0"/>
              <a:t> </a:t>
            </a:r>
            <a:r>
              <a:rPr lang="en-US" altLang="zh-TW" sz="1400" b="1" dirty="0" err="1" smtClean="0"/>
              <a:t>Erdem</a:t>
            </a:r>
            <a:r>
              <a:rPr lang="en-US" altLang="zh-TW" sz="1400" b="1" dirty="0" smtClean="0"/>
              <a:t>,</a:t>
            </a:r>
            <a:r>
              <a:rPr lang="en-US" altLang="zh-TW" sz="1400" b="1" dirty="0"/>
              <a:t> Hoang Le, Viktor K. </a:t>
            </a:r>
            <a:r>
              <a:rPr lang="en-US" altLang="zh-TW" sz="1400" b="1" dirty="0" err="1"/>
              <a:t>Prasanna</a:t>
            </a:r>
            <a:endParaRPr lang="en-US" altLang="zh-TW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Publisher :</a:t>
            </a:r>
            <a:r>
              <a:rPr lang="en-US" altLang="zh-TW" sz="1400" b="1" dirty="0"/>
              <a:t>INFOCOM, 2012 Proceedings IEEE</a:t>
            </a:r>
            <a:endParaRPr lang="en-US" altLang="zh-TW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Presenter </a:t>
            </a:r>
            <a:r>
              <a:rPr lang="en-US" altLang="zh-TW" sz="1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Kai-</a:t>
            </a:r>
            <a:r>
              <a:rPr lang="en-US" altLang="zh-TW" sz="1500" b="1" dirty="0" err="1" smtClean="0">
                <a:latin typeface="Times New Roman" pitchFamily="18" charset="0"/>
                <a:cs typeface="Times New Roman" pitchFamily="18" charset="0"/>
              </a:rPr>
              <a:t>Hsun</a:t>
            </a:r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 Li</a:t>
            </a:r>
            <a:endParaRPr lang="en-US" altLang="zh-TW" sz="1500" b="1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altLang="zh-TW" sz="1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2015/7/22</a:t>
            </a:r>
            <a:endParaRPr kumimoji="0" lang="en-US" altLang="zh-TW" sz="15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18086" y="1909763"/>
            <a:ext cx="5669756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endParaRPr lang="zh-TW" altLang="en-US" sz="2100" b="1">
              <a:solidFill>
                <a:schemeClr val="tx2"/>
              </a:solidFill>
              <a:latin typeface="Arial Black" pitchFamily="34" charset="0"/>
              <a:ea typeface="標楷體" pitchFamily="65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343151" y="5595627"/>
            <a:ext cx="4470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TW" sz="1200" dirty="0"/>
              <a:t>Department of Computer Science and Information Engineering </a:t>
            </a:r>
          </a:p>
          <a:p>
            <a:pPr algn="ctr" eaLnBrk="0" hangingPunct="0"/>
            <a:r>
              <a:rPr lang="en-US" altLang="zh-TW" sz="1200" dirty="0"/>
              <a:t>National Cheng Kung University, Taiwan R.O.C.</a:t>
            </a:r>
          </a:p>
        </p:txBody>
      </p:sp>
      <p:sp>
        <p:nvSpPr>
          <p:cNvPr id="3078" name="Rectangle 2"/>
          <p:cNvSpPr txBox="1">
            <a:spLocks noChangeArrowheads="1"/>
          </p:cNvSpPr>
          <p:nvPr/>
        </p:nvSpPr>
        <p:spPr bwMode="auto">
          <a:xfrm>
            <a:off x="1358502" y="2611635"/>
            <a:ext cx="6588919" cy="51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endParaRPr lang="zh-TW" altLang="zh-TW" sz="21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Scheme(5/6)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-</a:t>
            </a:r>
            <a:r>
              <a:rPr lang="en-US" altLang="zh-TW" sz="2000" dirty="0" smtClean="0"/>
              <a:t>Path Compression</a:t>
            </a: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553902"/>
            <a:ext cx="762419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0" y="1553902"/>
            <a:ext cx="7867596" cy="45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64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Scheme(6/6)</a:t>
            </a: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76772"/>
            <a:ext cx="4932548" cy="465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6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RESULTS(1/4)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" y="1412776"/>
            <a:ext cx="8797465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5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RESULTS(2/4)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12" y="1406352"/>
            <a:ext cx="7154699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5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RESULTS(3/4)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24" y="1412776"/>
            <a:ext cx="7404828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5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RESULTS(4/4)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6" y="1520788"/>
            <a:ext cx="8761304" cy="385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4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Pipelined </a:t>
            </a:r>
            <a:r>
              <a:rPr lang="en-US" altLang="zh-TW" dirty="0"/>
              <a:t>hardware implementation of </a:t>
            </a:r>
            <a:r>
              <a:rPr lang="en-US" altLang="zh-TW" dirty="0" smtClean="0"/>
              <a:t>Hierarchical algorithms has </a:t>
            </a:r>
            <a:r>
              <a:rPr lang="en-US" altLang="zh-TW" dirty="0"/>
              <a:t>two disadvantages: (1) backtracking which requires </a:t>
            </a:r>
            <a:r>
              <a:rPr lang="en-US" altLang="zh-TW" dirty="0" smtClean="0"/>
              <a:t>stalling the </a:t>
            </a:r>
            <a:r>
              <a:rPr lang="en-US" altLang="zh-TW" dirty="0"/>
              <a:t>pipeline and (2) inefficient memory usage due to variation </a:t>
            </a:r>
            <a:r>
              <a:rPr lang="en-US" altLang="zh-TW" dirty="0" smtClean="0"/>
              <a:t>in the </a:t>
            </a:r>
            <a:r>
              <a:rPr lang="en-US" altLang="zh-TW" dirty="0"/>
              <a:t>size of the </a:t>
            </a:r>
            <a:r>
              <a:rPr lang="en-US" altLang="zh-TW" dirty="0" err="1"/>
              <a:t>trie</a:t>
            </a:r>
            <a:r>
              <a:rPr lang="en-US" altLang="zh-TW" dirty="0"/>
              <a:t> nodes</a:t>
            </a:r>
            <a:r>
              <a:rPr lang="en-US" altLang="zh-TW" dirty="0" smtClean="0"/>
              <a:t>.</a:t>
            </a:r>
            <a:endParaRPr lang="zh-TW" altLang="en-US" sz="900" dirty="0"/>
          </a:p>
          <a:p>
            <a:r>
              <a:rPr lang="en-US" altLang="zh-TW" dirty="0"/>
              <a:t>We propose a clustering algorithm that can partition a </a:t>
            </a:r>
            <a:r>
              <a:rPr lang="en-US" altLang="zh-TW" dirty="0" smtClean="0"/>
              <a:t>given rule </a:t>
            </a:r>
            <a:r>
              <a:rPr lang="en-US" altLang="zh-TW" dirty="0"/>
              <a:t>database into a fixed number of clusters to eliminate </a:t>
            </a:r>
            <a:r>
              <a:rPr lang="en-US" altLang="zh-TW" dirty="0" smtClean="0"/>
              <a:t>backtracking in </a:t>
            </a:r>
            <a:r>
              <a:rPr lang="en-US" altLang="zh-TW" dirty="0"/>
              <a:t>the state-of-the-art hierarchical search structures</a:t>
            </a:r>
            <a:r>
              <a:rPr lang="en-US" altLang="zh-TW" dirty="0" smtClean="0"/>
              <a:t>.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53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6"/>
            <a:ext cx="8166484" cy="647476"/>
          </a:xfrm>
        </p:spPr>
        <p:txBody>
          <a:bodyPr/>
          <a:lstStyle/>
          <a:p>
            <a:r>
              <a:rPr lang="en-US" altLang="zh-TW" dirty="0" smtClean="0"/>
              <a:t>Background</a:t>
            </a:r>
            <a:endParaRPr lang="zh-TW" altLang="en-US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8" y="1560860"/>
            <a:ext cx="4297063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556792"/>
            <a:ext cx="40100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83588" y="4517588"/>
            <a:ext cx="322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Table </a:t>
            </a:r>
            <a:r>
              <a:rPr lang="en-US" altLang="zh-TW" dirty="0"/>
              <a:t>I: Sample 5-field ruleset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17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Scheme(1/6)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-</a:t>
            </a: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dirty="0" smtClean="0"/>
              <a:t>We propose a hierarchical search structure which consists of 2 stages</a:t>
            </a:r>
            <a:r>
              <a:rPr lang="en-US" altLang="zh-TW" kern="0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 smtClean="0"/>
              <a:t>Stage 1 (SA tree): A binary search tree (BST) is built for    </a:t>
            </a:r>
          </a:p>
          <a:p>
            <a:pPr marL="342900" lvl="1" indent="0">
              <a:buNone/>
            </a:pPr>
            <a:r>
              <a:rPr lang="en-US" altLang="zh-TW" sz="2000" dirty="0" smtClean="0"/>
              <a:t>     each </a:t>
            </a:r>
            <a:r>
              <a:rPr lang="en-US" altLang="zh-TW" sz="2000" dirty="0"/>
              <a:t>cluster using the SA prefixes</a:t>
            </a:r>
            <a:r>
              <a:rPr lang="en-US" altLang="zh-TW" sz="2100" dirty="0" smtClean="0"/>
              <a:t>.</a:t>
            </a:r>
          </a:p>
          <a:p>
            <a:pPr marL="342900" lvl="1" indent="0">
              <a:buNone/>
            </a:pPr>
            <a:endParaRPr lang="en-US" altLang="zh-TW" sz="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Stage 2 (DA </a:t>
            </a:r>
            <a:r>
              <a:rPr lang="en-US" altLang="zh-TW" sz="2000" dirty="0" err="1"/>
              <a:t>trie</a:t>
            </a:r>
            <a:r>
              <a:rPr lang="en-US" altLang="zh-TW" sz="2000" dirty="0"/>
              <a:t>): Each node of the SA trees connects </a:t>
            </a:r>
            <a:r>
              <a:rPr lang="en-US" altLang="zh-TW" sz="2000" dirty="0" smtClean="0"/>
              <a:t>to a  </a:t>
            </a:r>
          </a:p>
          <a:p>
            <a:pPr marL="342900" lvl="1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DA </a:t>
            </a:r>
            <a:r>
              <a:rPr lang="en-US" altLang="zh-TW" sz="2000" dirty="0" err="1"/>
              <a:t>trie</a:t>
            </a:r>
            <a:r>
              <a:rPr lang="en-US" altLang="zh-TW" sz="2000" dirty="0"/>
              <a:t>.</a:t>
            </a:r>
            <a:endParaRPr lang="zh-TW" altLang="en-US" sz="2000" kern="0" dirty="0" smtClean="0"/>
          </a:p>
          <a:p>
            <a:pPr marL="0" indent="0">
              <a:buNone/>
            </a:pPr>
            <a:endParaRPr lang="en-US" altLang="zh-TW" kern="0" dirty="0"/>
          </a:p>
        </p:txBody>
      </p:sp>
    </p:spTree>
    <p:extLst>
      <p:ext uri="{BB962C8B-B14F-4D97-AF65-F5344CB8AC3E}">
        <p14:creationId xmlns:p14="http://schemas.microsoft.com/office/powerpoint/2010/main" val="24413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Scheme(2/6)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-</a:t>
            </a:r>
            <a:r>
              <a:rPr lang="en-US" altLang="zh-TW" sz="1600" dirty="0"/>
              <a:t> Stage 1</a:t>
            </a: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92558"/>
            <a:ext cx="4947459" cy="344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32056"/>
            <a:ext cx="212869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6104167" y="1674570"/>
            <a:ext cx="1947330" cy="1454894"/>
            <a:chOff x="6104167" y="1674570"/>
            <a:chExt cx="1947330" cy="1454894"/>
          </a:xfrm>
        </p:grpSpPr>
        <p:sp>
          <p:nvSpPr>
            <p:cNvPr id="7" name="文字方塊 6"/>
            <p:cNvSpPr txBox="1"/>
            <p:nvPr/>
          </p:nvSpPr>
          <p:spPr>
            <a:xfrm>
              <a:off x="6668929" y="167457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S0</a:t>
              </a:r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751343" y="274945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10*</a:t>
              </a:r>
              <a:endParaRPr lang="zh-TW" altLang="en-US" dirty="0"/>
            </a:p>
          </p:txBody>
        </p:sp>
        <p:sp>
          <p:nvSpPr>
            <p:cNvPr id="8" name="橢圓 7"/>
            <p:cNvSpPr/>
            <p:nvPr/>
          </p:nvSpPr>
          <p:spPr>
            <a:xfrm>
              <a:off x="6104167" y="2045941"/>
              <a:ext cx="548757" cy="56080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104167" y="2760132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00*</a:t>
              </a:r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426582" y="2760132"/>
              <a:ext cx="624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111*</a:t>
              </a:r>
              <a:endParaRPr lang="zh-TW" altLang="en-US" dirty="0"/>
            </a:p>
          </p:txBody>
        </p:sp>
        <p:sp>
          <p:nvSpPr>
            <p:cNvPr id="20" name="橢圓 19"/>
            <p:cNvSpPr/>
            <p:nvPr/>
          </p:nvSpPr>
          <p:spPr>
            <a:xfrm>
              <a:off x="6751343" y="2051150"/>
              <a:ext cx="548757" cy="56080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橢圓 20"/>
            <p:cNvSpPr/>
            <p:nvPr/>
          </p:nvSpPr>
          <p:spPr>
            <a:xfrm>
              <a:off x="7424361" y="2051150"/>
              <a:ext cx="548757" cy="56080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164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Scheme(2/6)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-</a:t>
            </a:r>
            <a:r>
              <a:rPr lang="en-US" altLang="zh-TW" sz="1600" dirty="0"/>
              <a:t> Stage 1</a:t>
            </a: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32056"/>
            <a:ext cx="212869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08" y="1397767"/>
            <a:ext cx="123893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21"/>
          <p:cNvGrpSpPr/>
          <p:nvPr/>
        </p:nvGrpSpPr>
        <p:grpSpPr>
          <a:xfrm>
            <a:off x="6031952" y="3686926"/>
            <a:ext cx="548757" cy="1474912"/>
            <a:chOff x="6031952" y="3686926"/>
            <a:chExt cx="548757" cy="1474912"/>
          </a:xfrm>
        </p:grpSpPr>
        <p:sp>
          <p:nvSpPr>
            <p:cNvPr id="18" name="文字方塊 17"/>
            <p:cNvSpPr txBox="1"/>
            <p:nvPr/>
          </p:nvSpPr>
          <p:spPr>
            <a:xfrm>
              <a:off x="6060288" y="368692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S1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177208" y="4792506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0*</a:t>
              </a:r>
              <a:endParaRPr lang="zh-TW" altLang="en-US" dirty="0"/>
            </a:p>
          </p:txBody>
        </p:sp>
        <p:sp>
          <p:nvSpPr>
            <p:cNvPr id="25" name="橢圓 24"/>
            <p:cNvSpPr/>
            <p:nvPr/>
          </p:nvSpPr>
          <p:spPr>
            <a:xfrm>
              <a:off x="6031952" y="4211014"/>
              <a:ext cx="548757" cy="56080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6104167" y="1674570"/>
            <a:ext cx="1947330" cy="1454894"/>
            <a:chOff x="6104167" y="1674570"/>
            <a:chExt cx="1947330" cy="1454894"/>
          </a:xfrm>
        </p:grpSpPr>
        <p:sp>
          <p:nvSpPr>
            <p:cNvPr id="29" name="文字方塊 28"/>
            <p:cNvSpPr txBox="1"/>
            <p:nvPr/>
          </p:nvSpPr>
          <p:spPr>
            <a:xfrm>
              <a:off x="6668929" y="167457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S0</a:t>
              </a:r>
              <a:endParaRPr lang="zh-TW" altLang="en-US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751343" y="274945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10*</a:t>
              </a:r>
              <a:endParaRPr lang="zh-TW" altLang="en-US" dirty="0"/>
            </a:p>
          </p:txBody>
        </p:sp>
        <p:sp>
          <p:nvSpPr>
            <p:cNvPr id="32" name="橢圓 31"/>
            <p:cNvSpPr/>
            <p:nvPr/>
          </p:nvSpPr>
          <p:spPr>
            <a:xfrm>
              <a:off x="6104167" y="2045941"/>
              <a:ext cx="548757" cy="56080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104167" y="2760132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00*</a:t>
              </a:r>
              <a:endParaRPr lang="zh-TW" altLang="en-US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7426582" y="2760132"/>
              <a:ext cx="624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111*</a:t>
              </a:r>
              <a:endParaRPr lang="zh-TW" altLang="en-US" dirty="0"/>
            </a:p>
          </p:txBody>
        </p:sp>
        <p:sp>
          <p:nvSpPr>
            <p:cNvPr id="35" name="橢圓 34"/>
            <p:cNvSpPr/>
            <p:nvPr/>
          </p:nvSpPr>
          <p:spPr>
            <a:xfrm>
              <a:off x="6751343" y="2051150"/>
              <a:ext cx="548757" cy="56080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橢圓 35"/>
            <p:cNvSpPr/>
            <p:nvPr/>
          </p:nvSpPr>
          <p:spPr>
            <a:xfrm>
              <a:off x="7424361" y="2051150"/>
              <a:ext cx="548757" cy="56080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404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Scheme(2/6)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-</a:t>
            </a:r>
            <a:r>
              <a:rPr lang="en-US" altLang="zh-TW" sz="1600" dirty="0"/>
              <a:t> Stage 1</a:t>
            </a: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08" y="1397767"/>
            <a:ext cx="123893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21"/>
          <p:cNvGrpSpPr/>
          <p:nvPr/>
        </p:nvGrpSpPr>
        <p:grpSpPr>
          <a:xfrm>
            <a:off x="6031952" y="3686926"/>
            <a:ext cx="548757" cy="1474912"/>
            <a:chOff x="6031952" y="3686926"/>
            <a:chExt cx="548757" cy="1474912"/>
          </a:xfrm>
        </p:grpSpPr>
        <p:sp>
          <p:nvSpPr>
            <p:cNvPr id="18" name="文字方塊 17"/>
            <p:cNvSpPr txBox="1"/>
            <p:nvPr/>
          </p:nvSpPr>
          <p:spPr>
            <a:xfrm>
              <a:off x="6060288" y="368692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S1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177208" y="4792506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0*</a:t>
              </a:r>
              <a:endParaRPr lang="zh-TW" altLang="en-US" dirty="0"/>
            </a:p>
          </p:txBody>
        </p:sp>
        <p:sp>
          <p:nvSpPr>
            <p:cNvPr id="25" name="橢圓 24"/>
            <p:cNvSpPr/>
            <p:nvPr/>
          </p:nvSpPr>
          <p:spPr>
            <a:xfrm>
              <a:off x="6031952" y="4211014"/>
              <a:ext cx="548757" cy="56080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6104167" y="1674570"/>
            <a:ext cx="1947330" cy="1454894"/>
            <a:chOff x="6104167" y="1674570"/>
            <a:chExt cx="1947330" cy="1454894"/>
          </a:xfrm>
        </p:grpSpPr>
        <p:sp>
          <p:nvSpPr>
            <p:cNvPr id="29" name="文字方塊 28"/>
            <p:cNvSpPr txBox="1"/>
            <p:nvPr/>
          </p:nvSpPr>
          <p:spPr>
            <a:xfrm>
              <a:off x="6668929" y="167457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S0</a:t>
              </a:r>
              <a:endParaRPr lang="zh-TW" altLang="en-US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751343" y="274945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10*</a:t>
              </a:r>
              <a:endParaRPr lang="zh-TW" altLang="en-US" dirty="0"/>
            </a:p>
          </p:txBody>
        </p:sp>
        <p:sp>
          <p:nvSpPr>
            <p:cNvPr id="32" name="橢圓 31"/>
            <p:cNvSpPr/>
            <p:nvPr/>
          </p:nvSpPr>
          <p:spPr>
            <a:xfrm>
              <a:off x="6104167" y="2045941"/>
              <a:ext cx="548757" cy="56080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104167" y="2760132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00*</a:t>
              </a:r>
              <a:endParaRPr lang="zh-TW" altLang="en-US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7426582" y="2760132"/>
              <a:ext cx="624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111*</a:t>
              </a:r>
              <a:endParaRPr lang="zh-TW" altLang="en-US" dirty="0"/>
            </a:p>
          </p:txBody>
        </p:sp>
        <p:sp>
          <p:nvSpPr>
            <p:cNvPr id="35" name="橢圓 34"/>
            <p:cNvSpPr/>
            <p:nvPr/>
          </p:nvSpPr>
          <p:spPr>
            <a:xfrm>
              <a:off x="6751343" y="2051150"/>
              <a:ext cx="548757" cy="56080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橢圓 35"/>
            <p:cNvSpPr/>
            <p:nvPr/>
          </p:nvSpPr>
          <p:spPr>
            <a:xfrm>
              <a:off x="7424361" y="2051150"/>
              <a:ext cx="548757" cy="56080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7406829" y="3753958"/>
            <a:ext cx="548757" cy="1474912"/>
            <a:chOff x="6031952" y="3686926"/>
            <a:chExt cx="548757" cy="1474912"/>
          </a:xfrm>
        </p:grpSpPr>
        <p:sp>
          <p:nvSpPr>
            <p:cNvPr id="23" name="文字方塊 22"/>
            <p:cNvSpPr txBox="1"/>
            <p:nvPr/>
          </p:nvSpPr>
          <p:spPr>
            <a:xfrm>
              <a:off x="6060288" y="368692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S2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177208" y="4792506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*</a:t>
              </a:r>
              <a:endParaRPr lang="zh-TW" altLang="en-US" dirty="0"/>
            </a:p>
          </p:txBody>
        </p:sp>
        <p:sp>
          <p:nvSpPr>
            <p:cNvPr id="26" name="橢圓 25"/>
            <p:cNvSpPr/>
            <p:nvPr/>
          </p:nvSpPr>
          <p:spPr>
            <a:xfrm>
              <a:off x="6031952" y="4211014"/>
              <a:ext cx="548757" cy="56080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969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Scheme(3/6)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-</a:t>
            </a:r>
            <a:r>
              <a:rPr lang="en-US" altLang="zh-TW" sz="1600" dirty="0"/>
              <a:t> Stage 1</a:t>
            </a: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33271"/>
            <a:ext cx="293625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37" y="1832610"/>
            <a:ext cx="1326036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84" y="1859085"/>
            <a:ext cx="1771246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接點 7"/>
          <p:cNvCxnSpPr/>
          <p:nvPr/>
        </p:nvCxnSpPr>
        <p:spPr>
          <a:xfrm>
            <a:off x="2320967" y="2732610"/>
            <a:ext cx="126797" cy="802957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3131840" y="3429000"/>
            <a:ext cx="216024" cy="213134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6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036699"/>
            <a:ext cx="7696200" cy="592138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Scheme(4/6)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-stage2</a:t>
            </a:r>
            <a:r>
              <a:rPr lang="zh-TW" altLang="en-US" sz="1600" dirty="0" smtClean="0"/>
              <a:t/>
            </a:r>
            <a:br>
              <a:rPr lang="zh-TW" altLang="en-US" sz="1600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76772"/>
            <a:ext cx="7624192" cy="272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88" y="4109364"/>
            <a:ext cx="3686088" cy="247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364088" y="2564904"/>
            <a:ext cx="13321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9692" y="4761148"/>
            <a:ext cx="432048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783532" y="5907496"/>
            <a:ext cx="432048" cy="2938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097027" y="4398803"/>
            <a:ext cx="95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P</a:t>
            </a:r>
            <a:r>
              <a:rPr lang="en-US" altLang="zh-TW" sz="1100" dirty="0" err="1" smtClean="0"/>
              <a:t>trie</a:t>
            </a:r>
            <a:r>
              <a:rPr lang="en-US" altLang="zh-TW" sz="1100" dirty="0" smtClean="0"/>
              <a:t> </a:t>
            </a:r>
            <a:r>
              <a:rPr lang="en-US" altLang="zh-TW" dirty="0" smtClean="0"/>
              <a:t>= 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164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Studio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Studio">
      <a:majorFont>
        <a:latin typeface="Arial Black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  <a:scene3d>
          <a:camera prst="orthographicFront">
            <a:rot lat="0" lon="21299999" rev="0"/>
          </a:camera>
          <a:lightRig rig="threePt" dir="t"/>
        </a:scene3d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79861</TotalTime>
  <Words>620</Words>
  <Application>Microsoft Office PowerPoint</Application>
  <PresentationFormat>如螢幕大小 (4:3)</PresentationFormat>
  <Paragraphs>149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新細明體</vt:lpstr>
      <vt:lpstr>標楷體</vt:lpstr>
      <vt:lpstr>Arial</vt:lpstr>
      <vt:lpstr>Arial Black</vt:lpstr>
      <vt:lpstr>Times New Roman</vt:lpstr>
      <vt:lpstr>Wingdings</vt:lpstr>
      <vt:lpstr>Studio</vt:lpstr>
      <vt:lpstr>Hierarchical Hybrid Search Structure for High Performance Packet Classification</vt:lpstr>
      <vt:lpstr>Introduction</vt:lpstr>
      <vt:lpstr>Background</vt:lpstr>
      <vt:lpstr>Proposed Scheme(1/6) - </vt:lpstr>
      <vt:lpstr>Proposed Scheme(2/6) - Stage 1 </vt:lpstr>
      <vt:lpstr>Proposed Scheme(2/6) - Stage 1 </vt:lpstr>
      <vt:lpstr>Proposed Scheme(2/6) - Stage 1 </vt:lpstr>
      <vt:lpstr>Proposed Scheme(3/6) - Stage 1 </vt:lpstr>
      <vt:lpstr>Proposed Scheme(4/6) -stage2 </vt:lpstr>
      <vt:lpstr>Proposed Scheme(5/6) -Path Compression </vt:lpstr>
      <vt:lpstr>Proposed Scheme(6/6) </vt:lpstr>
      <vt:lpstr>EXPERIMENTAL RESULTS(1/4)</vt:lpstr>
      <vt:lpstr>EXPERIMENTAL RESULTS(2/4)</vt:lpstr>
      <vt:lpstr>EXPERIMENTAL RESULTS(3/4)</vt:lpstr>
      <vt:lpstr>EXPERIMENTAL RESULTS(4/4)</vt:lpstr>
    </vt:vector>
  </TitlesOfParts>
  <Company>mediahome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Thesis_ECDS</dc:title>
  <dc:creator>MinYuanTsai</dc:creator>
  <cp:lastModifiedBy>providence23</cp:lastModifiedBy>
  <cp:revision>3010</cp:revision>
  <cp:lastPrinted>2013-07-22T13:58:18Z</cp:lastPrinted>
  <dcterms:created xsi:type="dcterms:W3CDTF">2004-07-16T19:12:18Z</dcterms:created>
  <dcterms:modified xsi:type="dcterms:W3CDTF">2015-07-22T02:13:31Z</dcterms:modified>
</cp:coreProperties>
</file>